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3A398020-AD2C-411F-8ECB-C6F9E7016CA5}" type="datetimeFigureOut">
              <a:rPr lang="tr-TR" smtClean="0"/>
              <a:t>26.9.2016</a:t>
            </a:fld>
            <a:endParaRPr lang="tr-TR"/>
          </a:p>
        </p:txBody>
      </p:sp>
      <p:sp>
        <p:nvSpPr>
          <p:cNvPr id="5" name="Footer Placeholder 4"/>
          <p:cNvSpPr>
            <a:spLocks noGrp="1"/>
          </p:cNvSpPr>
          <p:nvPr>
            <p:ph type="ftr" sz="quarter" idx="11"/>
          </p:nvPr>
        </p:nvSpPr>
        <p:spPr>
          <a:xfrm>
            <a:off x="3962399" y="5870575"/>
            <a:ext cx="4893958" cy="377825"/>
          </a:xfrm>
        </p:spPr>
        <p:txBody>
          <a:bodyPr/>
          <a:lstStyle/>
          <a:p>
            <a:endParaRPr lang="tr-TR"/>
          </a:p>
        </p:txBody>
      </p:sp>
      <p:sp>
        <p:nvSpPr>
          <p:cNvPr id="6" name="Slide Number Placeholder 5"/>
          <p:cNvSpPr>
            <a:spLocks noGrp="1"/>
          </p:cNvSpPr>
          <p:nvPr>
            <p:ph type="sldNum" sz="quarter" idx="12"/>
          </p:nvPr>
        </p:nvSpPr>
        <p:spPr>
          <a:xfrm>
            <a:off x="10608958" y="5870575"/>
            <a:ext cx="551167" cy="377825"/>
          </a:xfrm>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407733407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A398020-AD2C-411F-8ECB-C6F9E7016CA5}" type="datetimeFigureOut">
              <a:rPr lang="tr-TR" smtClean="0"/>
              <a:t>26.9.2016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966443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A398020-AD2C-411F-8ECB-C6F9E7016CA5}" type="datetimeFigureOut">
              <a:rPr lang="tr-TR" smtClean="0"/>
              <a:t>26.9.2016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3238736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A398020-AD2C-411F-8ECB-C6F9E7016CA5}" type="datetimeFigureOut">
              <a:rPr lang="tr-TR" smtClean="0"/>
              <a:t>26.9.2016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13013587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A398020-AD2C-411F-8ECB-C6F9E7016CA5}" type="datetimeFigureOut">
              <a:rPr lang="tr-TR" smtClean="0"/>
              <a:t>26.9.2016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3582129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A398020-AD2C-411F-8ECB-C6F9E7016CA5}" type="datetimeFigureOut">
              <a:rPr lang="tr-TR" smtClean="0"/>
              <a:t>26.9.2016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1626898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A398020-AD2C-411F-8ECB-C6F9E7016CA5}" type="datetimeFigureOut">
              <a:rPr lang="tr-TR" smtClean="0"/>
              <a:t>26.9.2016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1951735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A398020-AD2C-411F-8ECB-C6F9E7016CA5}" type="datetimeFigureOut">
              <a:rPr lang="tr-TR" smtClean="0"/>
              <a:t>26.9.2016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DBBFC0-B80F-4876-B555-91B356CF591E}" type="slidenum">
              <a:rPr lang="tr-TR" smtClean="0"/>
              <a:t>‹#›</a:t>
            </a:fld>
            <a:endParaRPr lang="tr-TR"/>
          </a:p>
        </p:txBody>
      </p:sp>
      <p:sp>
        <p:nvSpPr>
          <p:cNvPr id="8" name="Title 1"/>
          <p:cNvSpPr>
            <a:spLocks noGrp="1"/>
          </p:cNvSpPr>
          <p:nvPr>
            <p:ph type="title"/>
          </p:nvPr>
        </p:nvSpPr>
        <p:spPr>
          <a:xfrm>
            <a:off x="685801" y="609600"/>
            <a:ext cx="10131425" cy="1456267"/>
          </a:xfrm>
        </p:spPr>
        <p:txBody>
          <a:bodyPr/>
          <a:lstStyle/>
          <a:p>
            <a:r>
              <a:rPr lang="tr-TR" smtClean="0"/>
              <a:t>Asıl başlık stili için tıklatın</a:t>
            </a:r>
            <a:endParaRPr lang="en-US" dirty="0"/>
          </a:p>
        </p:txBody>
      </p:sp>
    </p:spTree>
    <p:extLst>
      <p:ext uri="{BB962C8B-B14F-4D97-AF65-F5344CB8AC3E}">
        <p14:creationId xmlns:p14="http://schemas.microsoft.com/office/powerpoint/2010/main" val="32164570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A398020-AD2C-411F-8ECB-C6F9E7016CA5}" type="datetimeFigureOut">
              <a:rPr lang="tr-TR" smtClean="0"/>
              <a:t>26.9.2016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4159858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A398020-AD2C-411F-8ECB-C6F9E7016CA5}" type="datetimeFigureOut">
              <a:rPr lang="tr-TR" smtClean="0"/>
              <a:t>26.9.2016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446694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A398020-AD2C-411F-8ECB-C6F9E7016CA5}" type="datetimeFigureOut">
              <a:rPr lang="tr-TR" smtClean="0"/>
              <a:t>26.9.2016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3186389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A398020-AD2C-411F-8ECB-C6F9E7016CA5}" type="datetimeFigureOut">
              <a:rPr lang="tr-TR" smtClean="0"/>
              <a:t>26.9.2016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2234248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A398020-AD2C-411F-8ECB-C6F9E7016CA5}" type="datetimeFigureOut">
              <a:rPr lang="tr-TR" smtClean="0"/>
              <a:t>26.9.2016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1451555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A398020-AD2C-411F-8ECB-C6F9E7016CA5}" type="datetimeFigureOut">
              <a:rPr lang="tr-TR" smtClean="0"/>
              <a:t>26.9.2016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2446099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3A398020-AD2C-411F-8ECB-C6F9E7016CA5}" type="datetimeFigureOut">
              <a:rPr lang="tr-TR" smtClean="0"/>
              <a:t>26.9.2016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2841744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A398020-AD2C-411F-8ECB-C6F9E7016CA5}" type="datetimeFigureOut">
              <a:rPr lang="tr-TR" smtClean="0"/>
              <a:t>26.9.2016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3165618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A398020-AD2C-411F-8ECB-C6F9E7016CA5}" type="datetimeFigureOut">
              <a:rPr lang="tr-TR" smtClean="0"/>
              <a:t>26.9.2016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DBBFC0-B80F-4876-B555-91B356CF591E}" type="slidenum">
              <a:rPr lang="tr-TR" smtClean="0"/>
              <a:t>‹#›</a:t>
            </a:fld>
            <a:endParaRPr lang="tr-TR"/>
          </a:p>
        </p:txBody>
      </p:sp>
    </p:spTree>
    <p:extLst>
      <p:ext uri="{BB962C8B-B14F-4D97-AF65-F5344CB8AC3E}">
        <p14:creationId xmlns:p14="http://schemas.microsoft.com/office/powerpoint/2010/main" val="1536349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398020-AD2C-411F-8ECB-C6F9E7016CA5}" type="datetimeFigureOut">
              <a:rPr lang="tr-TR" smtClean="0"/>
              <a:t>26.9.2016</a:t>
            </a:fld>
            <a:endParaRPr lang="tr-TR"/>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9DBBFC0-B80F-4876-B555-91B356CF591E}" type="slidenum">
              <a:rPr lang="tr-TR" smtClean="0"/>
              <a:t>‹#›</a:t>
            </a:fld>
            <a:endParaRPr lang="tr-TR"/>
          </a:p>
        </p:txBody>
      </p:sp>
    </p:spTree>
    <p:extLst>
      <p:ext uri="{BB962C8B-B14F-4D97-AF65-F5344CB8AC3E}">
        <p14:creationId xmlns:p14="http://schemas.microsoft.com/office/powerpoint/2010/main" val="2290080423"/>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24291" y="616017"/>
            <a:ext cx="9032492" cy="970545"/>
          </a:xfrm>
        </p:spPr>
        <p:txBody>
          <a:bodyPr/>
          <a:lstStyle/>
          <a:p>
            <a:r>
              <a:rPr lang="tr-TR" u="sng" dirty="0" smtClean="0">
                <a:solidFill>
                  <a:srgbClr val="FF0000"/>
                </a:solidFill>
              </a:rPr>
              <a:t>BORSA MEVZUAT BİLGİLENDİRME</a:t>
            </a:r>
            <a:endParaRPr lang="tr-TR" u="sng" dirty="0">
              <a:solidFill>
                <a:srgbClr val="FF0000"/>
              </a:solidFill>
            </a:endParaRPr>
          </a:p>
        </p:txBody>
      </p:sp>
      <p:sp>
        <p:nvSpPr>
          <p:cNvPr id="3" name="Alt Başlık 2"/>
          <p:cNvSpPr>
            <a:spLocks noGrp="1"/>
          </p:cNvSpPr>
          <p:nvPr>
            <p:ph type="subTitle" idx="1"/>
          </p:nvPr>
        </p:nvSpPr>
        <p:spPr>
          <a:xfrm>
            <a:off x="404261" y="1982805"/>
            <a:ext cx="11165305" cy="3946358"/>
          </a:xfrm>
        </p:spPr>
        <p:txBody>
          <a:bodyPr>
            <a:normAutofit/>
          </a:bodyPr>
          <a:lstStyle/>
          <a:p>
            <a:pPr marL="342900" indent="-342900" algn="l">
              <a:lnSpc>
                <a:spcPct val="150000"/>
              </a:lnSpc>
              <a:buFont typeface="Wingdings" panose="05000000000000000000" pitchFamily="2" charset="2"/>
              <a:buChar char="v"/>
            </a:pPr>
            <a:r>
              <a:rPr lang="tr-TR" sz="3600" dirty="0" smtClean="0"/>
              <a:t>Anayasa 135. madde</a:t>
            </a:r>
          </a:p>
          <a:p>
            <a:pPr marL="342900" indent="-342900" algn="l">
              <a:lnSpc>
                <a:spcPct val="150000"/>
              </a:lnSpc>
              <a:buFont typeface="Wingdings" panose="05000000000000000000" pitchFamily="2" charset="2"/>
              <a:buChar char="v"/>
            </a:pPr>
            <a:r>
              <a:rPr lang="tr-TR" sz="3600" dirty="0" smtClean="0"/>
              <a:t>5174 sayılı kanun</a:t>
            </a:r>
          </a:p>
          <a:p>
            <a:pPr marL="342900" indent="-342900" algn="l">
              <a:lnSpc>
                <a:spcPct val="150000"/>
              </a:lnSpc>
              <a:buFont typeface="Wingdings" panose="05000000000000000000" pitchFamily="2" charset="2"/>
              <a:buChar char="v"/>
            </a:pPr>
            <a:r>
              <a:rPr lang="tr-TR" sz="3600" dirty="0" smtClean="0"/>
              <a:t>5174 SAYILI KANUN UYARINCA ÇIKAN YÖNETMELİKLER</a:t>
            </a:r>
          </a:p>
          <a:p>
            <a:pPr marL="342900" indent="-342900" algn="l">
              <a:lnSpc>
                <a:spcPct val="150000"/>
              </a:lnSpc>
              <a:buFont typeface="Wingdings" panose="05000000000000000000" pitchFamily="2" charset="2"/>
              <a:buChar char="v"/>
            </a:pPr>
            <a:r>
              <a:rPr lang="tr-TR" sz="3600" dirty="0" smtClean="0"/>
              <a:t>Personel İLE İLGİLİ KANUN ve </a:t>
            </a:r>
            <a:r>
              <a:rPr lang="tr-TR" sz="3600" dirty="0" err="1" smtClean="0"/>
              <a:t>yönetmelİKLER</a:t>
            </a:r>
            <a:endParaRPr lang="tr-TR" sz="3600" dirty="0" smtClean="0"/>
          </a:p>
        </p:txBody>
      </p:sp>
    </p:spTree>
    <p:extLst>
      <p:ext uri="{BB962C8B-B14F-4D97-AF65-F5344CB8AC3E}">
        <p14:creationId xmlns:p14="http://schemas.microsoft.com/office/powerpoint/2010/main" val="29250188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3.2. Organ seçimleri yönetmeliği</a:t>
            </a:r>
            <a:endParaRPr lang="tr-TR" dirty="0"/>
          </a:p>
        </p:txBody>
      </p:sp>
      <p:sp>
        <p:nvSpPr>
          <p:cNvPr id="3" name="İçerik Yer Tutucusu 2"/>
          <p:cNvSpPr>
            <a:spLocks noGrp="1"/>
          </p:cNvSpPr>
          <p:nvPr>
            <p:ph idx="1"/>
          </p:nvPr>
        </p:nvSpPr>
        <p:spPr/>
        <p:txBody>
          <a:bodyPr>
            <a:normAutofit/>
          </a:bodyPr>
          <a:lstStyle/>
          <a:p>
            <a:pPr marL="0" indent="0">
              <a:buNone/>
            </a:pPr>
            <a:r>
              <a:rPr lang="tr-TR" sz="2400" dirty="0"/>
              <a:t>Amaç</a:t>
            </a:r>
          </a:p>
          <a:p>
            <a:pPr algn="just"/>
            <a:r>
              <a:rPr lang="tr-TR" sz="2400" b="1" dirty="0"/>
              <a:t>Madde 1- </a:t>
            </a:r>
            <a:r>
              <a:rPr lang="tr-TR" sz="2400" dirty="0"/>
              <a:t>Bu Yönetmeliğin amacı, oda, </a:t>
            </a:r>
            <a:r>
              <a:rPr lang="tr-TR" sz="2400" u="sng" dirty="0"/>
              <a:t>borsa</a:t>
            </a:r>
            <a:r>
              <a:rPr lang="tr-TR" sz="2400" dirty="0"/>
              <a:t> ve Birlik organ se­çimlerinde uygulanacak usul ve esasları </a:t>
            </a:r>
            <a:r>
              <a:rPr lang="tr-TR" sz="2400" dirty="0" smtClean="0"/>
              <a:t>düzenlemektir.</a:t>
            </a:r>
          </a:p>
          <a:p>
            <a:pPr marL="0" indent="0">
              <a:buNone/>
            </a:pPr>
            <a:r>
              <a:rPr lang="tr-TR" sz="2400" dirty="0" smtClean="0"/>
              <a:t>Kapsam</a:t>
            </a:r>
            <a:endParaRPr lang="tr-TR" sz="2400" dirty="0"/>
          </a:p>
          <a:p>
            <a:pPr algn="just"/>
            <a:r>
              <a:rPr lang="tr-TR" sz="2400" b="1" dirty="0"/>
              <a:t>Madde 2-</a:t>
            </a:r>
            <a:r>
              <a:rPr lang="tr-TR" sz="2400" dirty="0"/>
              <a:t> Bu Yönetmelik, ticaret ve sanayi odaları, ticaret odaları, sanayi odaları, deniz ticaret odaları, </a:t>
            </a:r>
            <a:r>
              <a:rPr lang="tr-TR" sz="2400" u="sng" dirty="0"/>
              <a:t>ticaret borsaları </a:t>
            </a:r>
            <a:r>
              <a:rPr lang="tr-TR" sz="2400" dirty="0"/>
              <a:t>ve bunların şubeleri ile Türkiye Odalar ve Borsalar Birliğinin organ seçimlerini kapsar.</a:t>
            </a:r>
          </a:p>
        </p:txBody>
      </p:sp>
    </p:spTree>
    <p:extLst>
      <p:ext uri="{BB962C8B-B14F-4D97-AF65-F5344CB8AC3E}">
        <p14:creationId xmlns:p14="http://schemas.microsoft.com/office/powerpoint/2010/main" val="3657555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3.3. Kayıt ücreti ve yıllık aidat yönetmeliği</a:t>
            </a:r>
            <a:endParaRPr lang="tr-TR" dirty="0"/>
          </a:p>
        </p:txBody>
      </p:sp>
      <p:sp>
        <p:nvSpPr>
          <p:cNvPr id="3" name="İçerik Yer Tutucusu 2"/>
          <p:cNvSpPr>
            <a:spLocks noGrp="1"/>
          </p:cNvSpPr>
          <p:nvPr>
            <p:ph idx="1"/>
          </p:nvPr>
        </p:nvSpPr>
        <p:spPr/>
        <p:txBody>
          <a:bodyPr>
            <a:normAutofit/>
          </a:bodyPr>
          <a:lstStyle/>
          <a:p>
            <a:pPr marL="0" indent="0" algn="just">
              <a:buNone/>
            </a:pPr>
            <a:r>
              <a:rPr lang="tr-TR" sz="2400" dirty="0" smtClean="0"/>
              <a:t>Amaç</a:t>
            </a:r>
            <a:endParaRPr lang="tr-TR" sz="2400" dirty="0"/>
          </a:p>
          <a:p>
            <a:pPr algn="just"/>
            <a:r>
              <a:rPr lang="tr-TR" sz="2400" b="1" dirty="0" smtClean="0"/>
              <a:t>Madde </a:t>
            </a:r>
            <a:r>
              <a:rPr lang="tr-TR" sz="2400" b="1" dirty="0"/>
              <a:t>1 —</a:t>
            </a:r>
            <a:r>
              <a:rPr lang="tr-TR" sz="2400" dirty="0"/>
              <a:t> Bu Yönetmeliğin amacı; oda ve </a:t>
            </a:r>
            <a:r>
              <a:rPr lang="tr-TR" sz="2400" u="sng" dirty="0"/>
              <a:t>borsalara</a:t>
            </a:r>
            <a:r>
              <a:rPr lang="tr-TR" sz="2400" dirty="0"/>
              <a:t> kayıtlı üyelerin ödeyecekleri kayıt ücreti ve yıllık aidat miktarlarının dereceler üzerinden tarifelere göre tespiti ile kayıt ücreti, yıllık ve munzam aidatın ödenmesine ilişkin usul ve esasları </a:t>
            </a:r>
            <a:r>
              <a:rPr lang="tr-TR" sz="2400" dirty="0" smtClean="0"/>
              <a:t>düzenlemektir.</a:t>
            </a:r>
          </a:p>
          <a:p>
            <a:pPr marL="0" indent="0" algn="just">
              <a:buNone/>
            </a:pPr>
            <a:r>
              <a:rPr lang="tr-TR" sz="2400" dirty="0" smtClean="0"/>
              <a:t>Kapsam</a:t>
            </a:r>
            <a:endParaRPr lang="tr-TR" sz="2400" dirty="0"/>
          </a:p>
          <a:p>
            <a:pPr algn="just"/>
            <a:r>
              <a:rPr lang="tr-TR" sz="2400" b="1" dirty="0" smtClean="0"/>
              <a:t>Madde </a:t>
            </a:r>
            <a:r>
              <a:rPr lang="tr-TR" sz="2400" b="1" dirty="0"/>
              <a:t>2 — </a:t>
            </a:r>
            <a:r>
              <a:rPr lang="tr-TR" sz="2400" dirty="0"/>
              <a:t>Bu Yönetmelik, oda ve </a:t>
            </a:r>
            <a:r>
              <a:rPr lang="tr-TR" sz="2400" u="sng" dirty="0"/>
              <a:t>borsalar</a:t>
            </a:r>
            <a:r>
              <a:rPr lang="tr-TR" sz="2400" dirty="0"/>
              <a:t> ile bunlara kayıtlı üyeleri kapsar. </a:t>
            </a:r>
          </a:p>
        </p:txBody>
      </p:sp>
    </p:spTree>
    <p:extLst>
      <p:ext uri="{BB962C8B-B14F-4D97-AF65-F5344CB8AC3E}">
        <p14:creationId xmlns:p14="http://schemas.microsoft.com/office/powerpoint/2010/main" val="4131332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lvl="0">
              <a:lnSpc>
                <a:spcPct val="150000"/>
              </a:lnSpc>
              <a:spcBef>
                <a:spcPts val="0"/>
              </a:spcBef>
              <a:spcAft>
                <a:spcPts val="1000"/>
              </a:spcAft>
              <a:buClr>
                <a:prstClr val="white"/>
              </a:buClr>
              <a:buSzPct val="100000"/>
            </a:pPr>
            <a:r>
              <a:rPr lang="tr-TR" sz="2700" dirty="0" smtClean="0"/>
              <a:t/>
            </a:r>
            <a:br>
              <a:rPr lang="tr-TR" sz="2700" dirty="0" smtClean="0"/>
            </a:br>
            <a:r>
              <a:rPr lang="tr-TR" sz="3100" dirty="0" smtClean="0"/>
              <a:t>3.4. </a:t>
            </a:r>
            <a:r>
              <a:rPr lang="tr-TR" sz="2700" cap="none" dirty="0">
                <a:ln>
                  <a:noFill/>
                </a:ln>
                <a:solidFill>
                  <a:prstClr val="white"/>
                </a:solidFill>
                <a:latin typeface="Calibri" panose="020F0502020204030204"/>
                <a:ea typeface="+mn-ea"/>
                <a:cs typeface="+mn-cs"/>
              </a:rPr>
              <a:t>Ticaret Borsalarına Tabi Maddeler ve Bu Maddelerin Alım veya Satımlarının Tescili Hakkında Yönetmelik</a:t>
            </a:r>
            <a:r>
              <a:rPr lang="tr-TR" sz="2400" cap="none" dirty="0">
                <a:ln>
                  <a:noFill/>
                </a:ln>
                <a:solidFill>
                  <a:prstClr val="white"/>
                </a:solidFill>
                <a:latin typeface="Calibri" panose="020F0502020204030204"/>
                <a:ea typeface="+mn-ea"/>
                <a:cs typeface="+mn-cs"/>
              </a:rPr>
              <a:t/>
            </a:r>
            <a:br>
              <a:rPr lang="tr-TR" sz="2400" cap="none" dirty="0">
                <a:ln>
                  <a:noFill/>
                </a:ln>
                <a:solidFill>
                  <a:prstClr val="white"/>
                </a:solidFill>
                <a:latin typeface="Calibri" panose="020F0502020204030204"/>
                <a:ea typeface="+mn-ea"/>
                <a:cs typeface="+mn-cs"/>
              </a:rPr>
            </a:br>
            <a:endParaRPr lang="tr-TR" dirty="0"/>
          </a:p>
        </p:txBody>
      </p:sp>
      <p:sp>
        <p:nvSpPr>
          <p:cNvPr id="3" name="İçerik Yer Tutucusu 2"/>
          <p:cNvSpPr>
            <a:spLocks noGrp="1"/>
          </p:cNvSpPr>
          <p:nvPr>
            <p:ph idx="1"/>
          </p:nvPr>
        </p:nvSpPr>
        <p:spPr/>
        <p:txBody>
          <a:bodyPr>
            <a:normAutofit/>
          </a:bodyPr>
          <a:lstStyle/>
          <a:p>
            <a:pPr marL="0" indent="0">
              <a:buNone/>
            </a:pPr>
            <a:r>
              <a:rPr lang="tr-TR" sz="2400" dirty="0"/>
              <a:t>Amaç</a:t>
            </a:r>
          </a:p>
          <a:p>
            <a:pPr algn="just"/>
            <a:r>
              <a:rPr lang="tr-TR" sz="2400" b="1" dirty="0" smtClean="0"/>
              <a:t>Madde </a:t>
            </a:r>
            <a:r>
              <a:rPr lang="tr-TR" sz="2400" b="1" dirty="0"/>
              <a:t>1 — </a:t>
            </a:r>
            <a:r>
              <a:rPr lang="tr-TR" sz="2400" dirty="0"/>
              <a:t>Bu Yönetmeliğin amacı; hangi maddelerin ticaret borsalarında alım ve satımının zorunlu olduğuna, bunların en az miktarlarının tespitine ve borsaya tabi maddelerin en az miktarları üzerinde yapılan alım satım muamelelerinin borsalara tesciline ilişkin usul ve esasları düzenlemektir.</a:t>
            </a:r>
          </a:p>
          <a:p>
            <a:pPr marL="0" indent="0" algn="just">
              <a:buNone/>
            </a:pPr>
            <a:r>
              <a:rPr lang="tr-TR" sz="2400" dirty="0" smtClean="0"/>
              <a:t>Kapsam</a:t>
            </a:r>
            <a:endParaRPr lang="tr-TR" sz="2400" dirty="0"/>
          </a:p>
          <a:p>
            <a:pPr algn="just"/>
            <a:r>
              <a:rPr lang="tr-TR" sz="2400" b="1" dirty="0" smtClean="0"/>
              <a:t>Madde </a:t>
            </a:r>
            <a:r>
              <a:rPr lang="tr-TR" sz="2400" b="1" dirty="0"/>
              <a:t>2 — </a:t>
            </a:r>
            <a:r>
              <a:rPr lang="tr-TR" sz="2400" dirty="0"/>
              <a:t>Bu Yönetmelik ticaret borsalarını ve bu borsalara tabi maddelerin en az miktarları üzerinde alım satım muamelesinde bulunanları kapsar. </a:t>
            </a:r>
          </a:p>
        </p:txBody>
      </p:sp>
    </p:spTree>
    <p:extLst>
      <p:ext uri="{BB962C8B-B14F-4D97-AF65-F5344CB8AC3E}">
        <p14:creationId xmlns:p14="http://schemas.microsoft.com/office/powerpoint/2010/main" val="39622716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5800" y="359343"/>
            <a:ext cx="10131425" cy="1456267"/>
          </a:xfrm>
        </p:spPr>
        <p:txBody>
          <a:bodyPr/>
          <a:lstStyle/>
          <a:p>
            <a:r>
              <a:rPr lang="tr-TR" dirty="0" smtClean="0"/>
              <a:t>3.5. Borsa muamelat yönetmeliği</a:t>
            </a:r>
            <a:endParaRPr lang="tr-TR" dirty="0"/>
          </a:p>
        </p:txBody>
      </p:sp>
      <p:sp>
        <p:nvSpPr>
          <p:cNvPr id="3" name="İçerik Yer Tutucusu 2"/>
          <p:cNvSpPr>
            <a:spLocks noGrp="1"/>
          </p:cNvSpPr>
          <p:nvPr>
            <p:ph idx="1"/>
          </p:nvPr>
        </p:nvSpPr>
        <p:spPr/>
        <p:txBody>
          <a:bodyPr>
            <a:noAutofit/>
          </a:bodyPr>
          <a:lstStyle/>
          <a:p>
            <a:pPr marL="0" indent="0" algn="just">
              <a:buNone/>
            </a:pPr>
            <a:r>
              <a:rPr lang="tr-TR" sz="2400" dirty="0"/>
              <a:t>Amaç</a:t>
            </a:r>
          </a:p>
          <a:p>
            <a:pPr algn="just"/>
            <a:r>
              <a:rPr lang="tr-TR" sz="2400" b="1" dirty="0"/>
              <a:t>Madde 1 —</a:t>
            </a:r>
            <a:r>
              <a:rPr lang="tr-TR" sz="2400" dirty="0"/>
              <a:t> Bu Yönetmeliğin amacı, borsaların işleyişine, üyelik kaydına, organ toplantılarına, borsalarca verilen hizmetler ile onaylanan ve düzenlenen belgelere, örf, adet ve teamüller ile uyulması zorunlu mesleki kararlara, tahkime ve borsalarca tutulan defterlere ve bunların kayıt usulüne, borsaların bünyesinde kayıt gören, düzenlenen ve dosyalanan her türlü evrak, belge ve defterlerin muhafazasına ve imhasına, ehliyet, temsil ve imza yetkisi ile genel sekreter ve yardımcılarının görev ve yetkilerine ve borsalarca yürütülen diğer iş ve işlemlere ilişkin usul ve esasları düzenlemektir.</a:t>
            </a:r>
          </a:p>
          <a:p>
            <a:pPr marL="0" indent="0" algn="just">
              <a:buNone/>
            </a:pPr>
            <a:r>
              <a:rPr lang="tr-TR" sz="2400" dirty="0"/>
              <a:t>Kapsam</a:t>
            </a:r>
          </a:p>
          <a:p>
            <a:pPr algn="just"/>
            <a:r>
              <a:rPr lang="tr-TR" sz="2400" b="1" dirty="0"/>
              <a:t>Madde 2 —</a:t>
            </a:r>
            <a:r>
              <a:rPr lang="tr-TR" sz="2400" dirty="0"/>
              <a:t> Bu Yönetmelik, ticaret borsalarını ve bunların şubelerini kapsar.</a:t>
            </a:r>
          </a:p>
        </p:txBody>
      </p:sp>
    </p:spTree>
    <p:extLst>
      <p:ext uri="{BB962C8B-B14F-4D97-AF65-F5344CB8AC3E}">
        <p14:creationId xmlns:p14="http://schemas.microsoft.com/office/powerpoint/2010/main" val="1628032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5801" y="0"/>
            <a:ext cx="10131425" cy="1456267"/>
          </a:xfrm>
        </p:spPr>
        <p:txBody>
          <a:bodyPr/>
          <a:lstStyle/>
          <a:p>
            <a:r>
              <a:rPr lang="tr-TR" dirty="0" smtClean="0"/>
              <a:t>3.6. Bütçe ve muhasebe yönetmeliği</a:t>
            </a:r>
            <a:endParaRPr lang="tr-TR" dirty="0"/>
          </a:p>
        </p:txBody>
      </p:sp>
      <p:sp>
        <p:nvSpPr>
          <p:cNvPr id="3" name="İçerik Yer Tutucusu 2"/>
          <p:cNvSpPr>
            <a:spLocks noGrp="1"/>
          </p:cNvSpPr>
          <p:nvPr>
            <p:ph idx="1"/>
          </p:nvPr>
        </p:nvSpPr>
        <p:spPr/>
        <p:txBody>
          <a:bodyPr>
            <a:noAutofit/>
          </a:bodyPr>
          <a:lstStyle/>
          <a:p>
            <a:pPr marL="0" indent="0" algn="just">
              <a:buNone/>
            </a:pPr>
            <a:r>
              <a:rPr lang="tr-TR" sz="2400" dirty="0"/>
              <a:t>Amaç</a:t>
            </a:r>
          </a:p>
          <a:p>
            <a:pPr algn="just"/>
            <a:r>
              <a:rPr lang="tr-TR" sz="2400" b="1" dirty="0"/>
              <a:t>Madde 1 — </a:t>
            </a:r>
            <a:r>
              <a:rPr lang="tr-TR" sz="2400" dirty="0"/>
              <a:t>Bu Yönetmeliğin amacı, ticaret ve sanayi odası, ticaret odası, sanayi odası, deniz ticaret odası, ticaret borsası ile Türkiye Odalar ve Borsalar Birliğinin; gelir ve gider bütçelerinin hazırlanması, kesin hesabın çıkarılması, hesap ve kayıt düzeninde şeffaflık ve tekdüzenin sağlanması, bütün işlemlerin kayıt altına alınması, faaliyetlerinin gerçek mahiyetlerine uygun olarak sağlıklı ve güvenilir bir biçimde muhasebeleştirilmesi, mali tabloların muhasebenin temel kavramları ve genel kabul görmüş bütçe ve muhasebe ilkeleri çerçevesinde, uluslararası standartlara uygun zamanında ve doğru olarak hazırlanması ve raporlanmasına ilişkin ilke, usul ve esasları düzenlemektir.</a:t>
            </a:r>
          </a:p>
          <a:p>
            <a:pPr marL="0" indent="0" algn="just">
              <a:buNone/>
            </a:pPr>
            <a:r>
              <a:rPr lang="tr-TR" sz="2400" dirty="0"/>
              <a:t>Kapsam</a:t>
            </a:r>
          </a:p>
          <a:p>
            <a:pPr algn="just"/>
            <a:r>
              <a:rPr lang="tr-TR" sz="2400" b="1" dirty="0"/>
              <a:t>Madde 2 — </a:t>
            </a:r>
            <a:r>
              <a:rPr lang="tr-TR" sz="2400" dirty="0"/>
              <a:t>Bu Yönetmelik, ticaret ve sanayi odasını, ticaret odasını, sanayi odasını, deniz ticaret odasını, ticaret borsasını ve bunların şube ve temsilcilikleri ile Türkiye Odalar ve Borsalar Birliğini kapsar.</a:t>
            </a:r>
          </a:p>
        </p:txBody>
      </p:sp>
    </p:spTree>
    <p:extLst>
      <p:ext uri="{BB962C8B-B14F-4D97-AF65-F5344CB8AC3E}">
        <p14:creationId xmlns:p14="http://schemas.microsoft.com/office/powerpoint/2010/main" val="13110920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 Personel ile ilgili kanun ve yönetmelikler</a:t>
            </a:r>
            <a:endParaRPr lang="tr-TR" dirty="0"/>
          </a:p>
        </p:txBody>
      </p:sp>
      <p:sp>
        <p:nvSpPr>
          <p:cNvPr id="3" name="İçerik Yer Tutucusu 2"/>
          <p:cNvSpPr>
            <a:spLocks noGrp="1"/>
          </p:cNvSpPr>
          <p:nvPr>
            <p:ph idx="1"/>
          </p:nvPr>
        </p:nvSpPr>
        <p:spPr/>
        <p:txBody>
          <a:bodyPr>
            <a:normAutofit/>
          </a:bodyPr>
          <a:lstStyle/>
          <a:p>
            <a:r>
              <a:rPr lang="tr-TR" sz="5400" dirty="0" smtClean="0"/>
              <a:t>İş Kanunu</a:t>
            </a:r>
          </a:p>
          <a:p>
            <a:r>
              <a:rPr lang="tr-TR" sz="5400" dirty="0" smtClean="0"/>
              <a:t>Personel Yönetmeliği</a:t>
            </a:r>
          </a:p>
          <a:p>
            <a:r>
              <a:rPr lang="tr-TR" sz="5400" dirty="0" smtClean="0"/>
              <a:t>Personel Sicil Yönetmeliği</a:t>
            </a:r>
          </a:p>
        </p:txBody>
      </p:sp>
    </p:spTree>
    <p:extLst>
      <p:ext uri="{BB962C8B-B14F-4D97-AF65-F5344CB8AC3E}">
        <p14:creationId xmlns:p14="http://schemas.microsoft.com/office/powerpoint/2010/main" val="3960442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 ANAYASA (135. Madde </a:t>
            </a:r>
            <a:r>
              <a:rPr lang="tr-TR" dirty="0"/>
              <a:t>1. Fıkra</a:t>
            </a:r>
            <a:r>
              <a:rPr lang="tr-TR" dirty="0" smtClean="0"/>
              <a:t>)</a:t>
            </a:r>
            <a:endParaRPr lang="tr-TR" dirty="0"/>
          </a:p>
        </p:txBody>
      </p:sp>
      <p:sp>
        <p:nvSpPr>
          <p:cNvPr id="3" name="İçerik Yer Tutucusu 2"/>
          <p:cNvSpPr>
            <a:spLocks noGrp="1"/>
          </p:cNvSpPr>
          <p:nvPr>
            <p:ph idx="1"/>
          </p:nvPr>
        </p:nvSpPr>
        <p:spPr>
          <a:xfrm>
            <a:off x="685801" y="1799925"/>
            <a:ext cx="10131425" cy="3991276"/>
          </a:xfrm>
        </p:spPr>
        <p:txBody>
          <a:bodyPr>
            <a:normAutofit/>
          </a:bodyPr>
          <a:lstStyle/>
          <a:p>
            <a:pPr algn="just"/>
            <a:r>
              <a:rPr lang="tr-TR" sz="2800" b="1" dirty="0">
                <a:latin typeface="Arial" panose="020B0604020202020204" pitchFamily="34" charset="0"/>
                <a:ea typeface="Times New Roman" panose="02020603050405020304" pitchFamily="18" charset="0"/>
              </a:rPr>
              <a:t>Kamu kurumu niteliğindeki meslek kuruluşları ve üst kuruluşları</a:t>
            </a:r>
            <a:r>
              <a:rPr lang="tr-TR" sz="2400" dirty="0">
                <a:latin typeface="Arial" panose="020B0604020202020204" pitchFamily="34" charset="0"/>
                <a:ea typeface="Times New Roman" panose="02020603050405020304" pitchFamily="18" charset="0"/>
              </a:rPr>
              <a:t>; belli bir mesleğe mensup olanların müşterek ihtiyaçlarını karşılamak, mesleki faaliyetlerini kolaylaştırmak, mesleğin genel menfaatlere uygun olarak gelişmesini sağlamak, meslek mensuplarının birbirleri ile ve halk ile olan ilişkilerinde dürüstlüğü ve güveni hakim kılmak üzere meslek disiplini ve ahlakını korumak maksadı ile kanunla kurulan ve organları kendi üyeleri tarafından kanunda gösterilen usullere göre yargı gözetimi altında, gizli oyla seçilen </a:t>
            </a:r>
            <a:r>
              <a:rPr lang="tr-TR" sz="2800" b="1" dirty="0">
                <a:latin typeface="Arial" panose="020B0604020202020204" pitchFamily="34" charset="0"/>
                <a:ea typeface="Times New Roman" panose="02020603050405020304" pitchFamily="18" charset="0"/>
              </a:rPr>
              <a:t>kamu tüzel kişilikleridir.</a:t>
            </a:r>
            <a:endParaRPr lang="tr-TR" sz="2800" b="1" dirty="0"/>
          </a:p>
        </p:txBody>
      </p:sp>
    </p:spTree>
    <p:extLst>
      <p:ext uri="{BB962C8B-B14F-4D97-AF65-F5344CB8AC3E}">
        <p14:creationId xmlns:p14="http://schemas.microsoft.com/office/powerpoint/2010/main" val="1226522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1.1. KAMU TÜZEL KİŞİLİĞİ NEDİR?</a:t>
            </a:r>
            <a:endParaRPr lang="tr-TR" dirty="0"/>
          </a:p>
        </p:txBody>
      </p:sp>
      <p:sp>
        <p:nvSpPr>
          <p:cNvPr id="3" name="İçerik Yer Tutucusu 2"/>
          <p:cNvSpPr>
            <a:spLocks noGrp="1"/>
          </p:cNvSpPr>
          <p:nvPr>
            <p:ph idx="1"/>
          </p:nvPr>
        </p:nvSpPr>
        <p:spPr/>
        <p:txBody>
          <a:bodyPr/>
          <a:lstStyle/>
          <a:p>
            <a:pPr algn="just"/>
            <a:r>
              <a:rPr lang="tr-TR" sz="3200" dirty="0"/>
              <a:t>Kamu tüzel kişiliği, kanunla ya da kanunun açıkça verdiği bir yetkiye dayanarak kurulan, üstün ve ayrı­calıklı yetkilerle donatılmış, malları, gelirleri ve per­soneli ayrı bir statüye tabi tutulmuş kuruluşlardır.</a:t>
            </a:r>
          </a:p>
          <a:p>
            <a:endParaRPr lang="tr-TR" dirty="0"/>
          </a:p>
        </p:txBody>
      </p:sp>
    </p:spTree>
    <p:extLst>
      <p:ext uri="{BB962C8B-B14F-4D97-AF65-F5344CB8AC3E}">
        <p14:creationId xmlns:p14="http://schemas.microsoft.com/office/powerpoint/2010/main" val="1143025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1.2. Kamu tüzel kişiliğine sahip bazı kurumlar</a:t>
            </a:r>
            <a:endParaRPr lang="tr-TR" dirty="0"/>
          </a:p>
        </p:txBody>
      </p:sp>
      <p:sp>
        <p:nvSpPr>
          <p:cNvPr id="3" name="İçerik Yer Tutucusu 2"/>
          <p:cNvSpPr>
            <a:spLocks noGrp="1"/>
          </p:cNvSpPr>
          <p:nvPr>
            <p:ph idx="1"/>
          </p:nvPr>
        </p:nvSpPr>
        <p:spPr>
          <a:xfrm>
            <a:off x="685801" y="2142067"/>
            <a:ext cx="10131425" cy="4277984"/>
          </a:xfrm>
        </p:spPr>
        <p:txBody>
          <a:bodyPr>
            <a:normAutofit/>
          </a:bodyPr>
          <a:lstStyle/>
          <a:p>
            <a:pPr marL="342900" lvl="0" indent="-342900">
              <a:lnSpc>
                <a:spcPts val="1500"/>
              </a:lnSpc>
              <a:spcBef>
                <a:spcPts val="375"/>
              </a:spcBef>
              <a:spcAft>
                <a:spcPts val="375"/>
              </a:spcAft>
              <a:buSzPts val="1000"/>
              <a:buFont typeface="Symbol" panose="05050102010706020507" pitchFamily="18" charset="2"/>
              <a:buChar char=""/>
              <a:tabLst>
                <a:tab pos="457200" algn="l"/>
              </a:tabLst>
            </a:pPr>
            <a:r>
              <a:rPr lang="tr-TR" sz="2400" dirty="0" smtClean="0">
                <a:latin typeface="Arial" panose="020B0604020202020204" pitchFamily="34" charset="0"/>
                <a:ea typeface="Times New Roman" panose="02020603050405020304" pitchFamily="18" charset="0"/>
                <a:cs typeface="Times New Roman" panose="02020603050405020304" pitchFamily="18" charset="0"/>
              </a:rPr>
              <a:t>Atatürk </a:t>
            </a:r>
            <a:r>
              <a:rPr lang="tr-TR" sz="2400" dirty="0">
                <a:latin typeface="Arial" panose="020B0604020202020204" pitchFamily="34" charset="0"/>
                <a:ea typeface="Times New Roman" panose="02020603050405020304" pitchFamily="18" charset="0"/>
                <a:cs typeface="Times New Roman" panose="02020603050405020304" pitchFamily="18" charset="0"/>
              </a:rPr>
              <a:t>Kültür, Dil ve Tarih Yüksek </a:t>
            </a:r>
            <a:r>
              <a:rPr lang="tr-TR" sz="2400" dirty="0" smtClean="0">
                <a:latin typeface="Arial" panose="020B0604020202020204" pitchFamily="34" charset="0"/>
                <a:ea typeface="Times New Roman" panose="02020603050405020304" pitchFamily="18" charset="0"/>
                <a:cs typeface="Times New Roman" panose="02020603050405020304" pitchFamily="18" charset="0"/>
              </a:rPr>
              <a:t>Kurumu</a:t>
            </a:r>
          </a:p>
          <a:p>
            <a:pPr marL="342900" lvl="0" indent="-342900">
              <a:lnSpc>
                <a:spcPts val="1500"/>
              </a:lnSpc>
              <a:spcBef>
                <a:spcPts val="375"/>
              </a:spcBef>
              <a:spcAft>
                <a:spcPts val="375"/>
              </a:spcAft>
              <a:buSzPts val="1000"/>
              <a:buFont typeface="Symbol" panose="05050102010706020507" pitchFamily="18" charset="2"/>
              <a:buChar char=""/>
              <a:tabLst>
                <a:tab pos="457200" algn="l"/>
              </a:tabLst>
            </a:pP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500"/>
              </a:lnSpc>
              <a:spcBef>
                <a:spcPts val="375"/>
              </a:spcBef>
              <a:spcAft>
                <a:spcPts val="375"/>
              </a:spcAft>
              <a:buSzPts val="1000"/>
              <a:buFont typeface="Symbol" panose="05050102010706020507" pitchFamily="18" charset="2"/>
              <a:buChar char=""/>
              <a:tabLst>
                <a:tab pos="457200" algn="l"/>
              </a:tabLst>
            </a:pPr>
            <a:r>
              <a:rPr lang="tr-TR" sz="3200" u="sng" dirty="0">
                <a:latin typeface="Arial" panose="020B0604020202020204" pitchFamily="34" charset="0"/>
                <a:ea typeface="Times New Roman" panose="02020603050405020304" pitchFamily="18" charset="0"/>
                <a:cs typeface="Times New Roman" panose="02020603050405020304" pitchFamily="18" charset="0"/>
              </a:rPr>
              <a:t>Kamu kurumu niteliğindeki meslek </a:t>
            </a:r>
            <a:r>
              <a:rPr lang="tr-TR" sz="3200" u="sng" dirty="0" smtClean="0">
                <a:latin typeface="Arial" panose="020B0604020202020204" pitchFamily="34" charset="0"/>
                <a:ea typeface="Times New Roman" panose="02020603050405020304" pitchFamily="18" charset="0"/>
                <a:cs typeface="Times New Roman" panose="02020603050405020304" pitchFamily="18" charset="0"/>
              </a:rPr>
              <a:t>kuru­luşları</a:t>
            </a:r>
          </a:p>
          <a:p>
            <a:pPr marL="342900" lvl="0" indent="-342900">
              <a:lnSpc>
                <a:spcPts val="1500"/>
              </a:lnSpc>
              <a:spcBef>
                <a:spcPts val="375"/>
              </a:spcBef>
              <a:spcAft>
                <a:spcPts val="375"/>
              </a:spcAft>
              <a:buSzPts val="1000"/>
              <a:buFont typeface="Symbol" panose="05050102010706020507" pitchFamily="18" charset="2"/>
              <a:buChar char=""/>
              <a:tabLst>
                <a:tab pos="457200" algn="l"/>
              </a:tabLst>
            </a:pP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500"/>
              </a:lnSpc>
              <a:spcBef>
                <a:spcPts val="375"/>
              </a:spcBef>
              <a:spcAft>
                <a:spcPts val="375"/>
              </a:spcAft>
              <a:buSzPts val="1000"/>
              <a:buFont typeface="Symbol" panose="05050102010706020507" pitchFamily="18" charset="2"/>
              <a:buChar char=""/>
              <a:tabLst>
                <a:tab pos="457200" algn="l"/>
              </a:tabLst>
            </a:pPr>
            <a:r>
              <a:rPr lang="tr-TR" sz="2400" dirty="0" smtClean="0">
                <a:latin typeface="Arial" panose="020B0604020202020204" pitchFamily="34" charset="0"/>
                <a:ea typeface="Times New Roman" panose="02020603050405020304" pitchFamily="18" charset="0"/>
                <a:cs typeface="Times New Roman" panose="02020603050405020304" pitchFamily="18" charset="0"/>
              </a:rPr>
              <a:t>TRT</a:t>
            </a:r>
          </a:p>
          <a:p>
            <a:pPr marL="342900" lvl="0" indent="-342900">
              <a:lnSpc>
                <a:spcPts val="1500"/>
              </a:lnSpc>
              <a:spcBef>
                <a:spcPts val="375"/>
              </a:spcBef>
              <a:spcAft>
                <a:spcPts val="375"/>
              </a:spcAft>
              <a:buSzPts val="1000"/>
              <a:buFont typeface="Symbol" panose="05050102010706020507" pitchFamily="18" charset="2"/>
              <a:buChar char=""/>
              <a:tabLst>
                <a:tab pos="457200" algn="l"/>
              </a:tabLst>
            </a:pPr>
            <a:endParaRPr lang="tr-TR" sz="3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500"/>
              </a:lnSpc>
              <a:spcBef>
                <a:spcPts val="375"/>
              </a:spcBef>
              <a:spcAft>
                <a:spcPts val="375"/>
              </a:spcAft>
              <a:buSzPts val="1000"/>
              <a:buFont typeface="Symbol" panose="05050102010706020507" pitchFamily="18" charset="2"/>
              <a:buChar char=""/>
              <a:tabLst>
                <a:tab pos="457200" algn="l"/>
              </a:tabLst>
            </a:pPr>
            <a:r>
              <a:rPr lang="tr-TR" sz="2400" dirty="0">
                <a:latin typeface="Arial" panose="020B0604020202020204" pitchFamily="34" charset="0"/>
                <a:ea typeface="Times New Roman" panose="02020603050405020304" pitchFamily="18" charset="0"/>
                <a:cs typeface="Times New Roman" panose="02020603050405020304" pitchFamily="18" charset="0"/>
              </a:rPr>
              <a:t>Yüksek Öğretim Kurumları (Üniversiteler</a:t>
            </a:r>
            <a:r>
              <a:rPr lang="tr-TR" sz="2400" dirty="0" smtClean="0">
                <a:latin typeface="Arial" panose="020B0604020202020204" pitchFamily="34" charset="0"/>
                <a:ea typeface="Times New Roman" panose="02020603050405020304" pitchFamily="18" charset="0"/>
                <a:cs typeface="Times New Roman" panose="02020603050405020304" pitchFamily="18" charset="0"/>
              </a:rPr>
              <a:t>)</a:t>
            </a:r>
          </a:p>
          <a:p>
            <a:pPr marL="342900" lvl="0" indent="-342900">
              <a:lnSpc>
                <a:spcPts val="1500"/>
              </a:lnSpc>
              <a:spcBef>
                <a:spcPts val="375"/>
              </a:spcBef>
              <a:spcAft>
                <a:spcPts val="375"/>
              </a:spcAft>
              <a:buSzPts val="1000"/>
              <a:buFont typeface="Symbol" panose="05050102010706020507" pitchFamily="18" charset="2"/>
              <a:buChar char=""/>
              <a:tabLst>
                <a:tab pos="457200" algn="l"/>
              </a:tabLst>
            </a:pPr>
            <a:endParaRPr lang="tr-TR" sz="3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500"/>
              </a:lnSpc>
              <a:spcBef>
                <a:spcPts val="375"/>
              </a:spcBef>
              <a:spcAft>
                <a:spcPts val="375"/>
              </a:spcAft>
              <a:buSzPts val="1000"/>
              <a:buFont typeface="Symbol" panose="05050102010706020507" pitchFamily="18" charset="2"/>
              <a:buChar char=""/>
              <a:tabLst>
                <a:tab pos="457200" algn="l"/>
              </a:tabLst>
            </a:pPr>
            <a:r>
              <a:rPr lang="tr-TR" sz="2400" dirty="0">
                <a:latin typeface="Arial" panose="020B0604020202020204" pitchFamily="34" charset="0"/>
                <a:ea typeface="Times New Roman" panose="02020603050405020304" pitchFamily="18" charset="0"/>
                <a:cs typeface="Times New Roman" panose="02020603050405020304" pitchFamily="18" charset="0"/>
              </a:rPr>
              <a:t>İl Özel </a:t>
            </a:r>
            <a:r>
              <a:rPr lang="tr-TR" sz="2400" dirty="0" smtClean="0">
                <a:latin typeface="Arial" panose="020B0604020202020204" pitchFamily="34" charset="0"/>
                <a:ea typeface="Times New Roman" panose="02020603050405020304" pitchFamily="18" charset="0"/>
                <a:cs typeface="Times New Roman" panose="02020603050405020304" pitchFamily="18" charset="0"/>
              </a:rPr>
              <a:t>İdareleri</a:t>
            </a:r>
          </a:p>
          <a:p>
            <a:pPr marL="342900" lvl="0" indent="-342900">
              <a:lnSpc>
                <a:spcPts val="1500"/>
              </a:lnSpc>
              <a:spcBef>
                <a:spcPts val="375"/>
              </a:spcBef>
              <a:spcAft>
                <a:spcPts val="375"/>
              </a:spcAft>
              <a:buSzPts val="1000"/>
              <a:buFont typeface="Symbol" panose="05050102010706020507" pitchFamily="18" charset="2"/>
              <a:buChar char=""/>
              <a:tabLst>
                <a:tab pos="457200" algn="l"/>
              </a:tabLst>
            </a:pPr>
            <a:endParaRPr lang="tr-TR" sz="3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500"/>
              </a:lnSpc>
              <a:spcBef>
                <a:spcPts val="375"/>
              </a:spcBef>
              <a:spcAft>
                <a:spcPts val="375"/>
              </a:spcAft>
              <a:buSzPts val="1000"/>
              <a:buFont typeface="Symbol" panose="05050102010706020507" pitchFamily="18" charset="2"/>
              <a:buChar char=""/>
              <a:tabLst>
                <a:tab pos="457200" algn="l"/>
              </a:tabLst>
            </a:pPr>
            <a:r>
              <a:rPr lang="tr-TR" sz="2400" dirty="0" smtClean="0">
                <a:latin typeface="Arial" panose="020B0604020202020204" pitchFamily="34" charset="0"/>
                <a:ea typeface="Times New Roman" panose="02020603050405020304" pitchFamily="18" charset="0"/>
                <a:cs typeface="Times New Roman" panose="02020603050405020304" pitchFamily="18" charset="0"/>
              </a:rPr>
              <a:t>Belediyeler</a:t>
            </a:r>
          </a:p>
          <a:p>
            <a:pPr marL="342900" lvl="0" indent="-342900">
              <a:lnSpc>
                <a:spcPts val="1500"/>
              </a:lnSpc>
              <a:spcBef>
                <a:spcPts val="375"/>
              </a:spcBef>
              <a:spcAft>
                <a:spcPts val="375"/>
              </a:spcAft>
              <a:buSzPts val="1000"/>
              <a:buFont typeface="Symbol" panose="05050102010706020507" pitchFamily="18" charset="2"/>
              <a:buChar char=""/>
              <a:tabLst>
                <a:tab pos="457200" algn="l"/>
              </a:tabLst>
            </a:pPr>
            <a:endParaRPr lang="tr-TR" sz="3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500"/>
              </a:lnSpc>
              <a:spcBef>
                <a:spcPts val="375"/>
              </a:spcBef>
              <a:spcAft>
                <a:spcPts val="375"/>
              </a:spcAft>
              <a:buSzPts val="1000"/>
              <a:buFont typeface="Symbol" panose="05050102010706020507" pitchFamily="18" charset="2"/>
              <a:buChar char=""/>
              <a:tabLst>
                <a:tab pos="457200" algn="l"/>
              </a:tabLst>
            </a:pPr>
            <a:r>
              <a:rPr lang="tr-TR" sz="2400" dirty="0" smtClean="0">
                <a:latin typeface="Arial" panose="020B0604020202020204" pitchFamily="34" charset="0"/>
                <a:ea typeface="Times New Roman" panose="02020603050405020304" pitchFamily="18" charset="0"/>
                <a:cs typeface="Times New Roman" panose="02020603050405020304" pitchFamily="18" charset="0"/>
              </a:rPr>
              <a:t>Köyler</a:t>
            </a:r>
            <a:endParaRPr lang="tr-TR" sz="3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30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25" y="147587"/>
            <a:ext cx="11336153" cy="1456267"/>
          </a:xfrm>
        </p:spPr>
        <p:txBody>
          <a:bodyPr/>
          <a:lstStyle/>
          <a:p>
            <a:r>
              <a:rPr lang="tr-TR" dirty="0" smtClean="0"/>
              <a:t>1.3. KAMU KURUMU niteliğindeki meslek kuruluşları</a:t>
            </a:r>
            <a:endParaRPr lang="tr-TR"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1373274569"/>
              </p:ext>
            </p:extLst>
          </p:nvPr>
        </p:nvGraphicFramePr>
        <p:xfrm>
          <a:off x="1732548" y="1233904"/>
          <a:ext cx="8354727" cy="5624096"/>
        </p:xfrm>
        <a:graphic>
          <a:graphicData uri="http://schemas.openxmlformats.org/drawingml/2006/table">
            <a:tbl>
              <a:tblPr firstRow="1" firstCol="1" bandRow="1">
                <a:tableStyleId>{5C22544A-7EE6-4342-B048-85BDC9FD1C3A}</a:tableStyleId>
              </a:tblPr>
              <a:tblGrid>
                <a:gridCol w="577367"/>
                <a:gridCol w="7777360"/>
              </a:tblGrid>
              <a:tr h="264861">
                <a:tc>
                  <a:txBody>
                    <a:bodyPr/>
                    <a:lstStyle/>
                    <a:p>
                      <a:pPr algn="ctr">
                        <a:lnSpc>
                          <a:spcPct val="107000"/>
                        </a:lnSpc>
                        <a:spcAft>
                          <a:spcPts val="0"/>
                        </a:spcAft>
                      </a:pPr>
                      <a:r>
                        <a:rPr lang="tr-TR" sz="1400" dirty="0">
                          <a:effectLst/>
                        </a:rPr>
                        <a:t>SIRA</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ctr">
                        <a:lnSpc>
                          <a:spcPct val="107000"/>
                        </a:lnSpc>
                        <a:spcAft>
                          <a:spcPts val="0"/>
                        </a:spcAft>
                      </a:pPr>
                      <a:r>
                        <a:rPr lang="tr-TR" sz="1400" dirty="0">
                          <a:effectLst/>
                        </a:rPr>
                        <a:t>AD</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1</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 Diş Hekimleri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2</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 Eczacıları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3</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 Esnaf ve Sanatkarları Konfederasyonu</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4</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 Mühendis ve Mimar Odaları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5</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 Tabipleri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6</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 Veteriner Hekimleri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7</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Türkiye Tohumcular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8</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Türkiye Bankalar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9</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Türkiye Barolar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10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Türkiye Değerleme Uzmanları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11</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Türkiye Katılım Bankaları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12</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Türkiye Noterler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13</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Türkiye Serbest Muhasebeci Mali Müşavirler ve Yeminli Mali </a:t>
                      </a:r>
                      <a:r>
                        <a:rPr lang="tr-TR" sz="1800" dirty="0" err="1">
                          <a:effectLst/>
                        </a:rPr>
                        <a:t>Müş</a:t>
                      </a:r>
                      <a:r>
                        <a:rPr lang="tr-TR" sz="1800" dirty="0">
                          <a:effectLst/>
                        </a:rPr>
                        <a:t>. Odaları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14</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Türkiye Sermaye Piyasası Aracı Kuruluşları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15</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Türkiye Sigorta ve Reasürans Şirketleri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310000">
                <a:tc>
                  <a:txBody>
                    <a:bodyPr/>
                    <a:lstStyle/>
                    <a:p>
                      <a:pPr algn="ctr">
                        <a:lnSpc>
                          <a:spcPct val="107000"/>
                        </a:lnSpc>
                        <a:spcAft>
                          <a:spcPts val="0"/>
                        </a:spcAft>
                      </a:pPr>
                      <a:r>
                        <a:rPr lang="tr-TR" sz="1400">
                          <a:effectLst/>
                        </a:rPr>
                        <a:t>16</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2400" dirty="0">
                          <a:effectLst/>
                        </a:rPr>
                        <a:t>Türkiye Odalar ve Borsalar Birliği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r h="264861">
                <a:tc>
                  <a:txBody>
                    <a:bodyPr/>
                    <a:lstStyle/>
                    <a:p>
                      <a:pPr algn="ctr">
                        <a:lnSpc>
                          <a:spcPct val="107000"/>
                        </a:lnSpc>
                        <a:spcAft>
                          <a:spcPts val="0"/>
                        </a:spcAft>
                      </a:pPr>
                      <a:r>
                        <a:rPr lang="tr-TR" sz="1200">
                          <a:effectLst/>
                        </a:rPr>
                        <a:t>17</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c>
                  <a:txBody>
                    <a:bodyPr/>
                    <a:lstStyle/>
                    <a:p>
                      <a:pPr algn="l">
                        <a:lnSpc>
                          <a:spcPct val="107000"/>
                        </a:lnSpc>
                        <a:spcAft>
                          <a:spcPts val="0"/>
                        </a:spcAft>
                      </a:pPr>
                      <a:r>
                        <a:rPr lang="tr-TR" sz="1800" dirty="0">
                          <a:effectLst/>
                        </a:rPr>
                        <a:t>Türkiye Ziraat Odaları Birliği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98" marR="7998" marT="7998" marB="7998" anchor="ctr"/>
                </a:tc>
              </a:tr>
            </a:tbl>
          </a:graphicData>
        </a:graphic>
      </p:graphicFrame>
    </p:spTree>
    <p:extLst>
      <p:ext uri="{BB962C8B-B14F-4D97-AF65-F5344CB8AC3E}">
        <p14:creationId xmlns:p14="http://schemas.microsoft.com/office/powerpoint/2010/main" val="3215605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4636" y="368968"/>
            <a:ext cx="10992052" cy="1456267"/>
          </a:xfrm>
        </p:spPr>
        <p:txBody>
          <a:bodyPr>
            <a:normAutofit/>
          </a:bodyPr>
          <a:lstStyle/>
          <a:p>
            <a:r>
              <a:rPr lang="tr-TR" sz="3200" dirty="0" smtClean="0"/>
              <a:t>2. 5174 SAYILI KANUN TOBB İLE ODALAR VE BORSALAR KANUNU</a:t>
            </a:r>
            <a:endParaRPr lang="tr-TR" sz="3200" dirty="0"/>
          </a:p>
        </p:txBody>
      </p:sp>
      <p:sp>
        <p:nvSpPr>
          <p:cNvPr id="3" name="İçerik Yer Tutucusu 2"/>
          <p:cNvSpPr>
            <a:spLocks noGrp="1"/>
          </p:cNvSpPr>
          <p:nvPr>
            <p:ph idx="1"/>
          </p:nvPr>
        </p:nvSpPr>
        <p:spPr>
          <a:xfrm>
            <a:off x="685801" y="1372046"/>
            <a:ext cx="10131425" cy="3649133"/>
          </a:xfrm>
        </p:spPr>
        <p:txBody>
          <a:bodyPr>
            <a:normAutofit/>
          </a:bodyPr>
          <a:lstStyle/>
          <a:p>
            <a:pPr algn="just"/>
            <a:r>
              <a:rPr lang="tr-TR" sz="2800" b="1" dirty="0"/>
              <a:t>Madde 1- </a:t>
            </a:r>
            <a:r>
              <a:rPr lang="tr-TR" sz="2800" dirty="0"/>
              <a:t>Bu Kanunun amacı; ticaret ve sanayi odaları, ticaret odaları, sanayi odaları, deniz ticaret odaları, </a:t>
            </a:r>
            <a:r>
              <a:rPr lang="tr-TR" sz="2800" u="sng" dirty="0"/>
              <a:t>ticaret borsaları</a:t>
            </a:r>
            <a:r>
              <a:rPr lang="tr-TR" sz="2800" dirty="0"/>
              <a:t> ile Türkiye Odalar ve Borsalar Birliğinin kuruluş ve işleyişine ilişkin esasları düzenlemektir.</a:t>
            </a:r>
          </a:p>
        </p:txBody>
      </p:sp>
    </p:spTree>
    <p:extLst>
      <p:ext uri="{BB962C8B-B14F-4D97-AF65-F5344CB8AC3E}">
        <p14:creationId xmlns:p14="http://schemas.microsoft.com/office/powerpoint/2010/main" val="709715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5801" y="561474"/>
            <a:ext cx="10585382" cy="1456267"/>
          </a:xfrm>
        </p:spPr>
        <p:txBody>
          <a:bodyPr/>
          <a:lstStyle/>
          <a:p>
            <a:r>
              <a:rPr lang="tr-TR" dirty="0" smtClean="0"/>
              <a:t>2.1. Ticaret borsaları ile ilgili kısım (Madde 28-53) </a:t>
            </a:r>
            <a:endParaRPr lang="tr-TR" dirty="0"/>
          </a:p>
        </p:txBody>
      </p:sp>
      <p:sp>
        <p:nvSpPr>
          <p:cNvPr id="3" name="İçerik Yer Tutucusu 2"/>
          <p:cNvSpPr>
            <a:spLocks noGrp="1"/>
          </p:cNvSpPr>
          <p:nvPr>
            <p:ph idx="1"/>
          </p:nvPr>
        </p:nvSpPr>
        <p:spPr/>
        <p:txBody>
          <a:bodyPr>
            <a:normAutofit/>
          </a:bodyPr>
          <a:lstStyle/>
          <a:p>
            <a:pPr marL="0" indent="0" algn="just">
              <a:buNone/>
            </a:pPr>
            <a:r>
              <a:rPr lang="tr-TR" sz="2400" b="1" dirty="0" smtClean="0"/>
              <a:t>Madde </a:t>
            </a:r>
            <a:r>
              <a:rPr lang="tr-TR" sz="2400" b="1" dirty="0"/>
              <a:t>28-</a:t>
            </a:r>
            <a:r>
              <a:rPr lang="tr-TR" sz="2400" dirty="0"/>
              <a:t> Ticaret borsaları, bu Kanunda yazılı esaslar çerçevesinde borsaya dahil maddelerin alım satımı ve borsada oluşan fiyatlarının tespit, tescil ve ilânı işleriyle meşgul olmak üzere kurulan kamu tüzel kişiliğine sahip kurumlardır. </a:t>
            </a:r>
            <a:endParaRPr lang="tr-TR" sz="2400" dirty="0" smtClean="0"/>
          </a:p>
          <a:p>
            <a:pPr marL="0" indent="0" algn="just">
              <a:buNone/>
            </a:pPr>
            <a:endParaRPr lang="tr-TR" sz="2400" dirty="0"/>
          </a:p>
        </p:txBody>
      </p:sp>
    </p:spTree>
    <p:extLst>
      <p:ext uri="{BB962C8B-B14F-4D97-AF65-F5344CB8AC3E}">
        <p14:creationId xmlns:p14="http://schemas.microsoft.com/office/powerpoint/2010/main" val="1087513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2.2. 5174 sayılı </a:t>
            </a:r>
            <a:r>
              <a:rPr lang="tr-TR" smtClean="0"/>
              <a:t>kanun içeriği (Madde 28-53)</a:t>
            </a:r>
            <a:endParaRPr lang="tr-TR" dirty="0"/>
          </a:p>
        </p:txBody>
      </p:sp>
      <p:sp>
        <p:nvSpPr>
          <p:cNvPr id="3" name="İçerik Yer Tutucusu 2"/>
          <p:cNvSpPr>
            <a:spLocks noGrp="1"/>
          </p:cNvSpPr>
          <p:nvPr>
            <p:ph idx="1"/>
          </p:nvPr>
        </p:nvSpPr>
        <p:spPr>
          <a:xfrm>
            <a:off x="685801" y="2142067"/>
            <a:ext cx="10758637" cy="4133605"/>
          </a:xfrm>
        </p:spPr>
        <p:txBody>
          <a:bodyPr>
            <a:normAutofit/>
          </a:bodyPr>
          <a:lstStyle/>
          <a:p>
            <a:pPr>
              <a:lnSpc>
                <a:spcPct val="150000"/>
              </a:lnSpc>
            </a:pPr>
            <a:r>
              <a:rPr lang="tr-TR" sz="2800" u="sng" dirty="0" smtClean="0"/>
              <a:t>1. </a:t>
            </a:r>
            <a:r>
              <a:rPr lang="tr-TR" sz="2800" u="sng" dirty="0"/>
              <a:t>Bölüm</a:t>
            </a:r>
            <a:r>
              <a:rPr lang="tr-TR" sz="2800" dirty="0"/>
              <a:t>: Ticaret Borsalarına İlişkin Genel Esaslar (Madde 28-34</a:t>
            </a:r>
            <a:r>
              <a:rPr lang="tr-TR" sz="2800" dirty="0" smtClean="0"/>
              <a:t>)</a:t>
            </a:r>
          </a:p>
          <a:p>
            <a:pPr>
              <a:lnSpc>
                <a:spcPct val="150000"/>
              </a:lnSpc>
            </a:pPr>
            <a:r>
              <a:rPr lang="tr-TR" sz="2800" u="sng" dirty="0" smtClean="0"/>
              <a:t>2. Bölüm</a:t>
            </a:r>
            <a:r>
              <a:rPr lang="tr-TR" sz="2800" dirty="0" smtClean="0"/>
              <a:t>: Borsa Organları, Oluşumları ve Görevleri (Madde 35-44)</a:t>
            </a:r>
          </a:p>
          <a:p>
            <a:pPr>
              <a:lnSpc>
                <a:spcPct val="150000"/>
              </a:lnSpc>
            </a:pPr>
            <a:r>
              <a:rPr lang="tr-TR" sz="2800" u="sng" dirty="0" smtClean="0"/>
              <a:t>3. Bölüm</a:t>
            </a:r>
            <a:r>
              <a:rPr lang="tr-TR" sz="2800" dirty="0" smtClean="0"/>
              <a:t>: Borsa İşlemleri (Madde 45-48)</a:t>
            </a:r>
          </a:p>
          <a:p>
            <a:pPr>
              <a:lnSpc>
                <a:spcPct val="150000"/>
              </a:lnSpc>
            </a:pPr>
            <a:r>
              <a:rPr lang="tr-TR" sz="2800" u="sng" dirty="0" smtClean="0"/>
              <a:t>4. Bölüm</a:t>
            </a:r>
            <a:r>
              <a:rPr lang="tr-TR" sz="2800" dirty="0" smtClean="0"/>
              <a:t>: Ticaret Borsalarının Gelirleri ve Bütçe (Madde 49-52)</a:t>
            </a:r>
          </a:p>
          <a:p>
            <a:pPr>
              <a:lnSpc>
                <a:spcPct val="150000"/>
              </a:lnSpc>
            </a:pPr>
            <a:r>
              <a:rPr lang="tr-TR" sz="2800" u="sng" dirty="0" smtClean="0"/>
              <a:t>5. Bölüm</a:t>
            </a:r>
            <a:r>
              <a:rPr lang="tr-TR" sz="2800" dirty="0" smtClean="0"/>
              <a:t>: Ürün İhtisas Borsaları (Madde 53)</a:t>
            </a:r>
            <a:endParaRPr lang="tr-TR" sz="2800" dirty="0"/>
          </a:p>
          <a:p>
            <a:endParaRPr lang="tr-TR" dirty="0" smtClean="0"/>
          </a:p>
        </p:txBody>
      </p:sp>
    </p:spTree>
    <p:extLst>
      <p:ext uri="{BB962C8B-B14F-4D97-AF65-F5344CB8AC3E}">
        <p14:creationId xmlns:p14="http://schemas.microsoft.com/office/powerpoint/2010/main" val="1076077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8548" y="609600"/>
            <a:ext cx="11983452" cy="1456267"/>
          </a:xfrm>
        </p:spPr>
        <p:txBody>
          <a:bodyPr/>
          <a:lstStyle/>
          <a:p>
            <a:r>
              <a:rPr lang="tr-TR" dirty="0" smtClean="0"/>
              <a:t>3.1. 5174 Sayılı kanun uyarınca çıkan BAZI yönetmelikler</a:t>
            </a:r>
            <a:endParaRPr lang="tr-TR" dirty="0"/>
          </a:p>
        </p:txBody>
      </p:sp>
      <p:sp>
        <p:nvSpPr>
          <p:cNvPr id="3" name="İçerik Yer Tutucusu 2"/>
          <p:cNvSpPr>
            <a:spLocks noGrp="1"/>
          </p:cNvSpPr>
          <p:nvPr>
            <p:ph idx="1"/>
          </p:nvPr>
        </p:nvSpPr>
        <p:spPr/>
        <p:txBody>
          <a:bodyPr>
            <a:noAutofit/>
          </a:bodyPr>
          <a:lstStyle/>
          <a:p>
            <a:pPr>
              <a:lnSpc>
                <a:spcPct val="150000"/>
              </a:lnSpc>
            </a:pPr>
            <a:r>
              <a:rPr lang="tr-TR" sz="2400" dirty="0" smtClean="0"/>
              <a:t>Organ Seçimleri Yönetmeliği</a:t>
            </a:r>
          </a:p>
          <a:p>
            <a:pPr>
              <a:lnSpc>
                <a:spcPct val="150000"/>
              </a:lnSpc>
            </a:pPr>
            <a:r>
              <a:rPr lang="tr-TR" sz="2400" dirty="0" smtClean="0"/>
              <a:t>Kayıt Ücreti ile Yıllık Aidat Yönetmeliği</a:t>
            </a:r>
          </a:p>
          <a:p>
            <a:pPr>
              <a:lnSpc>
                <a:spcPct val="150000"/>
              </a:lnSpc>
            </a:pPr>
            <a:r>
              <a:rPr lang="tr-TR" sz="2400" dirty="0" smtClean="0"/>
              <a:t>Ticaret Borsalarına Tabi Maddeler ve Bu Maddelerin Alım veya Satımlarının Tescili Hakkında Yönetmelik</a:t>
            </a:r>
          </a:p>
          <a:p>
            <a:pPr>
              <a:lnSpc>
                <a:spcPct val="150000"/>
              </a:lnSpc>
            </a:pPr>
            <a:r>
              <a:rPr lang="tr-TR" sz="2400" dirty="0" smtClean="0"/>
              <a:t>Borsa Muamelat Yönetmeliği</a:t>
            </a:r>
          </a:p>
          <a:p>
            <a:pPr>
              <a:lnSpc>
                <a:spcPct val="150000"/>
              </a:lnSpc>
            </a:pPr>
            <a:r>
              <a:rPr lang="tr-TR" sz="2400" dirty="0" smtClean="0"/>
              <a:t>Bütçe ve Muhasebe Yönetmeliği</a:t>
            </a:r>
            <a:endParaRPr lang="tr-TR" sz="2400" dirty="0"/>
          </a:p>
        </p:txBody>
      </p:sp>
    </p:spTree>
    <p:extLst>
      <p:ext uri="{BB962C8B-B14F-4D97-AF65-F5344CB8AC3E}">
        <p14:creationId xmlns:p14="http://schemas.microsoft.com/office/powerpoint/2010/main" val="22094372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kyüzü">
  <a:themeElements>
    <a:clrScheme name="Gökyüzü">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Gökyüzü">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ökyüzü">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TM03457452[[fn=Gökyüzü]]</Template>
  <TotalTime>104</TotalTime>
  <Words>949</Words>
  <Application>Microsoft Office PowerPoint</Application>
  <PresentationFormat>Geniş ekran</PresentationFormat>
  <Paragraphs>105</Paragraphs>
  <Slides>15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Arial</vt:lpstr>
      <vt:lpstr>Calibri</vt:lpstr>
      <vt:lpstr>Calibri Light</vt:lpstr>
      <vt:lpstr>Symbol</vt:lpstr>
      <vt:lpstr>Times New Roman</vt:lpstr>
      <vt:lpstr>Wingdings</vt:lpstr>
      <vt:lpstr>Gökyüzü</vt:lpstr>
      <vt:lpstr>BORSA MEVZUAT BİLGİLENDİRME</vt:lpstr>
      <vt:lpstr>1. ANAYASA (135. Madde 1. Fıkra)</vt:lpstr>
      <vt:lpstr>1.1. KAMU TÜZEL KİŞİLİĞİ NEDİR?</vt:lpstr>
      <vt:lpstr>1.2. Kamu tüzel kişiliğine sahip bazı kurumlar</vt:lpstr>
      <vt:lpstr>1.3. KAMU KURUMU niteliğindeki meslek kuruluşları</vt:lpstr>
      <vt:lpstr>2. 5174 SAYILI KANUN TOBB İLE ODALAR VE BORSALAR KANUNU</vt:lpstr>
      <vt:lpstr>2.1. Ticaret borsaları ile ilgili kısım (Madde 28-53) </vt:lpstr>
      <vt:lpstr>2.2. 5174 sayılı kanun içeriği (Madde 28-53)</vt:lpstr>
      <vt:lpstr>3.1. 5174 Sayılı kanun uyarınca çıkan BAZI yönetmelikler</vt:lpstr>
      <vt:lpstr>3.2. Organ seçimleri yönetmeliği</vt:lpstr>
      <vt:lpstr>3.3. Kayıt ücreti ve yıllık aidat yönetmeliği</vt:lpstr>
      <vt:lpstr> 3.4. Ticaret Borsalarına Tabi Maddeler ve Bu Maddelerin Alım veya Satımlarının Tescili Hakkında Yönetmelik </vt:lpstr>
      <vt:lpstr>3.5. Borsa muamelat yönetmeliği</vt:lpstr>
      <vt:lpstr>3.6. Bütçe ve muhasebe yönetmeliği</vt:lpstr>
      <vt:lpstr>4. Personel ile ilgili kanun ve yönetmelikler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MEVZUAT BİLGİLENDİRME</dc:title>
  <dc:creator>Ahmet KARDEŞLER</dc:creator>
  <cp:lastModifiedBy>Ahmet KARDEŞLER</cp:lastModifiedBy>
  <cp:revision>12</cp:revision>
  <dcterms:created xsi:type="dcterms:W3CDTF">2016-09-26T07:53:41Z</dcterms:created>
  <dcterms:modified xsi:type="dcterms:W3CDTF">2016-09-26T11:08:32Z</dcterms:modified>
</cp:coreProperties>
</file>